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84776C-F652-41F0-85D4-12CE32C2207D}" type="doc">
      <dgm:prSet loTypeId="urn:microsoft.com/office/officeart/2005/8/layout/radial6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1201105-15F3-4E81-99D4-FA54F7372B7A}">
      <dgm:prSet phldrT="[Szöveg]"/>
      <dgm:spPr/>
      <dgm:t>
        <a:bodyPr/>
        <a:lstStyle/>
        <a:p>
          <a:r>
            <a:rPr lang="hu-HU" dirty="0">
              <a:solidFill>
                <a:schemeClr val="bg2">
                  <a:lumMod val="75000"/>
                </a:schemeClr>
              </a:solidFill>
            </a:rPr>
            <a:t>Városüzemelés a 21. században</a:t>
          </a:r>
        </a:p>
      </dgm:t>
    </dgm:pt>
    <dgm:pt modelId="{9E8E2408-7CF8-4834-A577-0620F98EE3EB}" type="parTrans" cxnId="{273B1537-F853-4469-B871-B43AC160237D}">
      <dgm:prSet/>
      <dgm:spPr/>
      <dgm:t>
        <a:bodyPr/>
        <a:lstStyle/>
        <a:p>
          <a:endParaRPr lang="hu-HU"/>
        </a:p>
      </dgm:t>
    </dgm:pt>
    <dgm:pt modelId="{6791BB74-A380-4B96-AFF1-4C6F97552EDA}" type="sibTrans" cxnId="{273B1537-F853-4469-B871-B43AC160237D}">
      <dgm:prSet/>
      <dgm:spPr/>
      <dgm:t>
        <a:bodyPr/>
        <a:lstStyle/>
        <a:p>
          <a:endParaRPr lang="hu-HU"/>
        </a:p>
      </dgm:t>
    </dgm:pt>
    <dgm:pt modelId="{59EF944A-A32E-4C15-A9F8-8AC611CA1819}">
      <dgm:prSet phldrT="[Szöveg]"/>
      <dgm:spPr/>
      <dgm:t>
        <a:bodyPr/>
        <a:lstStyle/>
        <a:p>
          <a:r>
            <a:rPr lang="hu-HU" dirty="0">
              <a:solidFill>
                <a:schemeClr val="bg2">
                  <a:lumMod val="75000"/>
                </a:schemeClr>
              </a:solidFill>
            </a:rPr>
            <a:t>ENERGETIKA</a:t>
          </a:r>
        </a:p>
      </dgm:t>
    </dgm:pt>
    <dgm:pt modelId="{19EF44F3-E215-4F2A-AD62-6881B54D2690}" type="parTrans" cxnId="{2612DFBE-84FD-4849-A14B-33D1469DC2FB}">
      <dgm:prSet/>
      <dgm:spPr/>
      <dgm:t>
        <a:bodyPr/>
        <a:lstStyle/>
        <a:p>
          <a:endParaRPr lang="hu-HU"/>
        </a:p>
      </dgm:t>
    </dgm:pt>
    <dgm:pt modelId="{BBF7999F-8EC7-47B1-B569-12BA98B2F75C}" type="sibTrans" cxnId="{2612DFBE-84FD-4849-A14B-33D1469DC2FB}">
      <dgm:prSet/>
      <dgm:spPr/>
      <dgm:t>
        <a:bodyPr/>
        <a:lstStyle/>
        <a:p>
          <a:endParaRPr lang="hu-HU"/>
        </a:p>
      </dgm:t>
    </dgm:pt>
    <dgm:pt modelId="{82E2599E-0244-451F-A229-7DB113CE30AE}">
      <dgm:prSet phldrT="[Szöveg]"/>
      <dgm:spPr/>
      <dgm:t>
        <a:bodyPr/>
        <a:lstStyle/>
        <a:p>
          <a:r>
            <a:rPr lang="hu-HU" dirty="0">
              <a:solidFill>
                <a:schemeClr val="bg2">
                  <a:lumMod val="75000"/>
                </a:schemeClr>
              </a:solidFill>
            </a:rPr>
            <a:t>ICT/IKT</a:t>
          </a:r>
        </a:p>
      </dgm:t>
    </dgm:pt>
    <dgm:pt modelId="{CC0C27B4-B7A4-4CC9-8172-8BC7B75EDAA0}" type="parTrans" cxnId="{D0153E6F-D410-4D62-96F8-A72C0F984CAF}">
      <dgm:prSet/>
      <dgm:spPr/>
      <dgm:t>
        <a:bodyPr/>
        <a:lstStyle/>
        <a:p>
          <a:endParaRPr lang="hu-HU"/>
        </a:p>
      </dgm:t>
    </dgm:pt>
    <dgm:pt modelId="{9D120483-FA9E-4B9A-A6BE-7D6685D2AA99}" type="sibTrans" cxnId="{D0153E6F-D410-4D62-96F8-A72C0F984CAF}">
      <dgm:prSet/>
      <dgm:spPr/>
      <dgm:t>
        <a:bodyPr/>
        <a:lstStyle/>
        <a:p>
          <a:endParaRPr lang="hu-HU"/>
        </a:p>
      </dgm:t>
    </dgm:pt>
    <dgm:pt modelId="{20395483-AE08-4F47-AC31-E001187587A3}">
      <dgm:prSet phldrT="[Szöveg]"/>
      <dgm:spPr/>
      <dgm:t>
        <a:bodyPr/>
        <a:lstStyle/>
        <a:p>
          <a:r>
            <a:rPr lang="hu-HU" dirty="0">
              <a:solidFill>
                <a:schemeClr val="bg2">
                  <a:lumMod val="75000"/>
                </a:schemeClr>
              </a:solidFill>
            </a:rPr>
            <a:t>KÖZÖSSÉG - FORMÁLÁS</a:t>
          </a:r>
        </a:p>
      </dgm:t>
    </dgm:pt>
    <dgm:pt modelId="{BFDA0633-9246-463C-8554-1A4D19953372}" type="parTrans" cxnId="{AA2281A9-E5DD-4448-AAF2-16EC2C0271C2}">
      <dgm:prSet/>
      <dgm:spPr/>
      <dgm:t>
        <a:bodyPr/>
        <a:lstStyle/>
        <a:p>
          <a:endParaRPr lang="hu-HU"/>
        </a:p>
      </dgm:t>
    </dgm:pt>
    <dgm:pt modelId="{7F15A935-112E-48D0-B231-FAC37137925E}" type="sibTrans" cxnId="{AA2281A9-E5DD-4448-AAF2-16EC2C0271C2}">
      <dgm:prSet/>
      <dgm:spPr/>
      <dgm:t>
        <a:bodyPr/>
        <a:lstStyle/>
        <a:p>
          <a:endParaRPr lang="hu-HU"/>
        </a:p>
      </dgm:t>
    </dgm:pt>
    <dgm:pt modelId="{935E27B0-64CE-4938-84FE-008A7EB030B5}">
      <dgm:prSet phldrT="[Szöveg]"/>
      <dgm:spPr/>
      <dgm:t>
        <a:bodyPr/>
        <a:lstStyle/>
        <a:p>
          <a:r>
            <a:rPr lang="hu-HU" dirty="0">
              <a:solidFill>
                <a:schemeClr val="bg2">
                  <a:lumMod val="75000"/>
                </a:schemeClr>
              </a:solidFill>
            </a:rPr>
            <a:t>MOBILITÁS</a:t>
          </a:r>
        </a:p>
      </dgm:t>
    </dgm:pt>
    <dgm:pt modelId="{BE104416-2664-4B7A-A0DB-86DD02EF39B6}" type="parTrans" cxnId="{29CBD7FB-BA9E-4747-8C2C-D1538564042A}">
      <dgm:prSet/>
      <dgm:spPr/>
      <dgm:t>
        <a:bodyPr/>
        <a:lstStyle/>
        <a:p>
          <a:endParaRPr lang="hu-HU"/>
        </a:p>
      </dgm:t>
    </dgm:pt>
    <dgm:pt modelId="{1C62FC71-185A-454E-BCE6-7C26AF45DFCB}" type="sibTrans" cxnId="{29CBD7FB-BA9E-4747-8C2C-D1538564042A}">
      <dgm:prSet/>
      <dgm:spPr/>
      <dgm:t>
        <a:bodyPr/>
        <a:lstStyle/>
        <a:p>
          <a:endParaRPr lang="hu-HU"/>
        </a:p>
      </dgm:t>
    </dgm:pt>
    <dgm:pt modelId="{9A47FF44-E8F4-4879-B445-CF124A3F9FA8}" type="pres">
      <dgm:prSet presAssocID="{CE84776C-F652-41F0-85D4-12CE32C2207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A8A5237-4E3A-462F-8972-DBF8027C7AD8}" type="pres">
      <dgm:prSet presAssocID="{11201105-15F3-4E81-99D4-FA54F7372B7A}" presName="centerShape" presStyleLbl="node0" presStyleIdx="0" presStyleCnt="1"/>
      <dgm:spPr/>
    </dgm:pt>
    <dgm:pt modelId="{52A9D3B8-4B91-4048-A296-A3F426DEE3DD}" type="pres">
      <dgm:prSet presAssocID="{59EF944A-A32E-4C15-A9F8-8AC611CA1819}" presName="node" presStyleLbl="node1" presStyleIdx="0" presStyleCnt="4">
        <dgm:presLayoutVars>
          <dgm:bulletEnabled val="1"/>
        </dgm:presLayoutVars>
      </dgm:prSet>
      <dgm:spPr/>
    </dgm:pt>
    <dgm:pt modelId="{2253ABEB-8502-40AD-AAA4-CE170D12FE0A}" type="pres">
      <dgm:prSet presAssocID="{59EF944A-A32E-4C15-A9F8-8AC611CA1819}" presName="dummy" presStyleCnt="0"/>
      <dgm:spPr/>
    </dgm:pt>
    <dgm:pt modelId="{A3ADC22F-2A57-4A37-A3D4-41BE1A3F466F}" type="pres">
      <dgm:prSet presAssocID="{BBF7999F-8EC7-47B1-B569-12BA98B2F75C}" presName="sibTrans" presStyleLbl="sibTrans2D1" presStyleIdx="0" presStyleCnt="4"/>
      <dgm:spPr/>
    </dgm:pt>
    <dgm:pt modelId="{349DB6DC-63B0-4353-9632-E486EF9F0DBC}" type="pres">
      <dgm:prSet presAssocID="{82E2599E-0244-451F-A229-7DB113CE30AE}" presName="node" presStyleLbl="node1" presStyleIdx="1" presStyleCnt="4">
        <dgm:presLayoutVars>
          <dgm:bulletEnabled val="1"/>
        </dgm:presLayoutVars>
      </dgm:prSet>
      <dgm:spPr/>
    </dgm:pt>
    <dgm:pt modelId="{918BB69A-44E5-4A15-8EE0-BFB9DFA50702}" type="pres">
      <dgm:prSet presAssocID="{82E2599E-0244-451F-A229-7DB113CE30AE}" presName="dummy" presStyleCnt="0"/>
      <dgm:spPr/>
    </dgm:pt>
    <dgm:pt modelId="{A6DCC5B4-6511-4D18-A0F3-E154514BCFB3}" type="pres">
      <dgm:prSet presAssocID="{9D120483-FA9E-4B9A-A6BE-7D6685D2AA99}" presName="sibTrans" presStyleLbl="sibTrans2D1" presStyleIdx="1" presStyleCnt="4"/>
      <dgm:spPr/>
    </dgm:pt>
    <dgm:pt modelId="{748DB406-C815-43EA-B58C-054F1BCDEC24}" type="pres">
      <dgm:prSet presAssocID="{20395483-AE08-4F47-AC31-E001187587A3}" presName="node" presStyleLbl="node1" presStyleIdx="2" presStyleCnt="4">
        <dgm:presLayoutVars>
          <dgm:bulletEnabled val="1"/>
        </dgm:presLayoutVars>
      </dgm:prSet>
      <dgm:spPr/>
    </dgm:pt>
    <dgm:pt modelId="{C945CAD7-9705-478E-A2F2-A0E6A7A42D55}" type="pres">
      <dgm:prSet presAssocID="{20395483-AE08-4F47-AC31-E001187587A3}" presName="dummy" presStyleCnt="0"/>
      <dgm:spPr/>
    </dgm:pt>
    <dgm:pt modelId="{C905B70C-3C6E-4879-B725-0F2F5134ACC7}" type="pres">
      <dgm:prSet presAssocID="{7F15A935-112E-48D0-B231-FAC37137925E}" presName="sibTrans" presStyleLbl="sibTrans2D1" presStyleIdx="2" presStyleCnt="4"/>
      <dgm:spPr/>
    </dgm:pt>
    <dgm:pt modelId="{D83FC4AC-C4BF-4B14-8BDE-FC95BDA3665C}" type="pres">
      <dgm:prSet presAssocID="{935E27B0-64CE-4938-84FE-008A7EB030B5}" presName="node" presStyleLbl="node1" presStyleIdx="3" presStyleCnt="4">
        <dgm:presLayoutVars>
          <dgm:bulletEnabled val="1"/>
        </dgm:presLayoutVars>
      </dgm:prSet>
      <dgm:spPr/>
    </dgm:pt>
    <dgm:pt modelId="{ECFC06CA-1DC5-4F4B-9C14-5CC63920C72A}" type="pres">
      <dgm:prSet presAssocID="{935E27B0-64CE-4938-84FE-008A7EB030B5}" presName="dummy" presStyleCnt="0"/>
      <dgm:spPr/>
    </dgm:pt>
    <dgm:pt modelId="{FBAF071D-AF72-477E-9E59-90742C13127D}" type="pres">
      <dgm:prSet presAssocID="{1C62FC71-185A-454E-BCE6-7C26AF45DFCB}" presName="sibTrans" presStyleLbl="sibTrans2D1" presStyleIdx="3" presStyleCnt="4"/>
      <dgm:spPr/>
    </dgm:pt>
  </dgm:ptLst>
  <dgm:cxnLst>
    <dgm:cxn modelId="{CC6C9307-CD89-4451-AB91-B0EAD6DCA4A7}" type="presOf" srcId="{1C62FC71-185A-454E-BCE6-7C26AF45DFCB}" destId="{FBAF071D-AF72-477E-9E59-90742C13127D}" srcOrd="0" destOrd="0" presId="urn:microsoft.com/office/officeart/2005/8/layout/radial6"/>
    <dgm:cxn modelId="{D1E4D015-FE40-4F67-9DE5-F59487B1E7EE}" type="presOf" srcId="{935E27B0-64CE-4938-84FE-008A7EB030B5}" destId="{D83FC4AC-C4BF-4B14-8BDE-FC95BDA3665C}" srcOrd="0" destOrd="0" presId="urn:microsoft.com/office/officeart/2005/8/layout/radial6"/>
    <dgm:cxn modelId="{F3BE6E16-A1D7-4E8C-909B-8BE4E68CB7EF}" type="presOf" srcId="{59EF944A-A32E-4C15-A9F8-8AC611CA1819}" destId="{52A9D3B8-4B91-4048-A296-A3F426DEE3DD}" srcOrd="0" destOrd="0" presId="urn:microsoft.com/office/officeart/2005/8/layout/radial6"/>
    <dgm:cxn modelId="{273B1537-F853-4469-B871-B43AC160237D}" srcId="{CE84776C-F652-41F0-85D4-12CE32C2207D}" destId="{11201105-15F3-4E81-99D4-FA54F7372B7A}" srcOrd="0" destOrd="0" parTransId="{9E8E2408-7CF8-4834-A577-0620F98EE3EB}" sibTransId="{6791BB74-A380-4B96-AFF1-4C6F97552EDA}"/>
    <dgm:cxn modelId="{25537A64-625B-4E6A-A639-24AD8D519586}" type="presOf" srcId="{BBF7999F-8EC7-47B1-B569-12BA98B2F75C}" destId="{A3ADC22F-2A57-4A37-A3D4-41BE1A3F466F}" srcOrd="0" destOrd="0" presId="urn:microsoft.com/office/officeart/2005/8/layout/radial6"/>
    <dgm:cxn modelId="{D0153E6F-D410-4D62-96F8-A72C0F984CAF}" srcId="{11201105-15F3-4E81-99D4-FA54F7372B7A}" destId="{82E2599E-0244-451F-A229-7DB113CE30AE}" srcOrd="1" destOrd="0" parTransId="{CC0C27B4-B7A4-4CC9-8172-8BC7B75EDAA0}" sibTransId="{9D120483-FA9E-4B9A-A6BE-7D6685D2AA99}"/>
    <dgm:cxn modelId="{D3A73774-1CDE-4D57-AC65-F6E8B1AA78FD}" type="presOf" srcId="{CE84776C-F652-41F0-85D4-12CE32C2207D}" destId="{9A47FF44-E8F4-4879-B445-CF124A3F9FA8}" srcOrd="0" destOrd="0" presId="urn:microsoft.com/office/officeart/2005/8/layout/radial6"/>
    <dgm:cxn modelId="{34C85F56-AD22-4908-9ECC-D29E7D8753FB}" type="presOf" srcId="{82E2599E-0244-451F-A229-7DB113CE30AE}" destId="{349DB6DC-63B0-4353-9632-E486EF9F0DBC}" srcOrd="0" destOrd="0" presId="urn:microsoft.com/office/officeart/2005/8/layout/radial6"/>
    <dgm:cxn modelId="{98D26484-9224-4F81-887E-DEEA57285CDB}" type="presOf" srcId="{20395483-AE08-4F47-AC31-E001187587A3}" destId="{748DB406-C815-43EA-B58C-054F1BCDEC24}" srcOrd="0" destOrd="0" presId="urn:microsoft.com/office/officeart/2005/8/layout/radial6"/>
    <dgm:cxn modelId="{BD292E92-1D6B-4EA7-A6D7-444024BA2FB8}" type="presOf" srcId="{7F15A935-112E-48D0-B231-FAC37137925E}" destId="{C905B70C-3C6E-4879-B725-0F2F5134ACC7}" srcOrd="0" destOrd="0" presId="urn:microsoft.com/office/officeart/2005/8/layout/radial6"/>
    <dgm:cxn modelId="{5FC84D94-1159-4853-9161-072A6431BCCF}" type="presOf" srcId="{9D120483-FA9E-4B9A-A6BE-7D6685D2AA99}" destId="{A6DCC5B4-6511-4D18-A0F3-E154514BCFB3}" srcOrd="0" destOrd="0" presId="urn:microsoft.com/office/officeart/2005/8/layout/radial6"/>
    <dgm:cxn modelId="{AA2281A9-E5DD-4448-AAF2-16EC2C0271C2}" srcId="{11201105-15F3-4E81-99D4-FA54F7372B7A}" destId="{20395483-AE08-4F47-AC31-E001187587A3}" srcOrd="2" destOrd="0" parTransId="{BFDA0633-9246-463C-8554-1A4D19953372}" sibTransId="{7F15A935-112E-48D0-B231-FAC37137925E}"/>
    <dgm:cxn modelId="{2612DFBE-84FD-4849-A14B-33D1469DC2FB}" srcId="{11201105-15F3-4E81-99D4-FA54F7372B7A}" destId="{59EF944A-A32E-4C15-A9F8-8AC611CA1819}" srcOrd="0" destOrd="0" parTransId="{19EF44F3-E215-4F2A-AD62-6881B54D2690}" sibTransId="{BBF7999F-8EC7-47B1-B569-12BA98B2F75C}"/>
    <dgm:cxn modelId="{E3B394D4-293B-4EBC-8C68-D81F3F4E6D7D}" type="presOf" srcId="{11201105-15F3-4E81-99D4-FA54F7372B7A}" destId="{EA8A5237-4E3A-462F-8972-DBF8027C7AD8}" srcOrd="0" destOrd="0" presId="urn:microsoft.com/office/officeart/2005/8/layout/radial6"/>
    <dgm:cxn modelId="{29CBD7FB-BA9E-4747-8C2C-D1538564042A}" srcId="{11201105-15F3-4E81-99D4-FA54F7372B7A}" destId="{935E27B0-64CE-4938-84FE-008A7EB030B5}" srcOrd="3" destOrd="0" parTransId="{BE104416-2664-4B7A-A0DB-86DD02EF39B6}" sibTransId="{1C62FC71-185A-454E-BCE6-7C26AF45DFCB}"/>
    <dgm:cxn modelId="{0ED84CDF-13F1-40C0-8982-B54DAFCA3CA7}" type="presParOf" srcId="{9A47FF44-E8F4-4879-B445-CF124A3F9FA8}" destId="{EA8A5237-4E3A-462F-8972-DBF8027C7AD8}" srcOrd="0" destOrd="0" presId="urn:microsoft.com/office/officeart/2005/8/layout/radial6"/>
    <dgm:cxn modelId="{029693D5-31B8-4051-9F0F-073837B332E3}" type="presParOf" srcId="{9A47FF44-E8F4-4879-B445-CF124A3F9FA8}" destId="{52A9D3B8-4B91-4048-A296-A3F426DEE3DD}" srcOrd="1" destOrd="0" presId="urn:microsoft.com/office/officeart/2005/8/layout/radial6"/>
    <dgm:cxn modelId="{79BE0DD3-C2D0-4779-A160-B09435A1D21E}" type="presParOf" srcId="{9A47FF44-E8F4-4879-B445-CF124A3F9FA8}" destId="{2253ABEB-8502-40AD-AAA4-CE170D12FE0A}" srcOrd="2" destOrd="0" presId="urn:microsoft.com/office/officeart/2005/8/layout/radial6"/>
    <dgm:cxn modelId="{1C5B8332-9E03-4551-ABAA-E27951B160DD}" type="presParOf" srcId="{9A47FF44-E8F4-4879-B445-CF124A3F9FA8}" destId="{A3ADC22F-2A57-4A37-A3D4-41BE1A3F466F}" srcOrd="3" destOrd="0" presId="urn:microsoft.com/office/officeart/2005/8/layout/radial6"/>
    <dgm:cxn modelId="{F6E4491A-984D-4C26-AB6D-DD3CFCE74F68}" type="presParOf" srcId="{9A47FF44-E8F4-4879-B445-CF124A3F9FA8}" destId="{349DB6DC-63B0-4353-9632-E486EF9F0DBC}" srcOrd="4" destOrd="0" presId="urn:microsoft.com/office/officeart/2005/8/layout/radial6"/>
    <dgm:cxn modelId="{7106E4E5-DDF8-4A3B-BBFD-79D8034E3D43}" type="presParOf" srcId="{9A47FF44-E8F4-4879-B445-CF124A3F9FA8}" destId="{918BB69A-44E5-4A15-8EE0-BFB9DFA50702}" srcOrd="5" destOrd="0" presId="urn:microsoft.com/office/officeart/2005/8/layout/radial6"/>
    <dgm:cxn modelId="{943152E0-2625-41F9-8806-215DFFE48EE1}" type="presParOf" srcId="{9A47FF44-E8F4-4879-B445-CF124A3F9FA8}" destId="{A6DCC5B4-6511-4D18-A0F3-E154514BCFB3}" srcOrd="6" destOrd="0" presId="urn:microsoft.com/office/officeart/2005/8/layout/radial6"/>
    <dgm:cxn modelId="{1C7BBD6E-A11E-4FAE-B570-156E11FE2EB7}" type="presParOf" srcId="{9A47FF44-E8F4-4879-B445-CF124A3F9FA8}" destId="{748DB406-C815-43EA-B58C-054F1BCDEC24}" srcOrd="7" destOrd="0" presId="urn:microsoft.com/office/officeart/2005/8/layout/radial6"/>
    <dgm:cxn modelId="{8F57C286-FF64-4111-806E-7AA6C26DEF1A}" type="presParOf" srcId="{9A47FF44-E8F4-4879-B445-CF124A3F9FA8}" destId="{C945CAD7-9705-478E-A2F2-A0E6A7A42D55}" srcOrd="8" destOrd="0" presId="urn:microsoft.com/office/officeart/2005/8/layout/radial6"/>
    <dgm:cxn modelId="{6856BACD-9319-4E8C-9E69-FA8B74220A50}" type="presParOf" srcId="{9A47FF44-E8F4-4879-B445-CF124A3F9FA8}" destId="{C905B70C-3C6E-4879-B725-0F2F5134ACC7}" srcOrd="9" destOrd="0" presId="urn:microsoft.com/office/officeart/2005/8/layout/radial6"/>
    <dgm:cxn modelId="{32ACAAE0-8B62-4910-823E-326AF4B5B27F}" type="presParOf" srcId="{9A47FF44-E8F4-4879-B445-CF124A3F9FA8}" destId="{D83FC4AC-C4BF-4B14-8BDE-FC95BDA3665C}" srcOrd="10" destOrd="0" presId="urn:microsoft.com/office/officeart/2005/8/layout/radial6"/>
    <dgm:cxn modelId="{861BF06D-D9EA-4101-B4EE-AF8B616CFDAF}" type="presParOf" srcId="{9A47FF44-E8F4-4879-B445-CF124A3F9FA8}" destId="{ECFC06CA-1DC5-4F4B-9C14-5CC63920C72A}" srcOrd="11" destOrd="0" presId="urn:microsoft.com/office/officeart/2005/8/layout/radial6"/>
    <dgm:cxn modelId="{FCC61EEE-F8BB-4839-B8BE-2ACF3940F87B}" type="presParOf" srcId="{9A47FF44-E8F4-4879-B445-CF124A3F9FA8}" destId="{FBAF071D-AF72-477E-9E59-90742C13127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F071D-AF72-477E-9E59-90742C13127D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5B70C-3C6E-4879-B725-0F2F5134ACC7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CC5B4-6511-4D18-A0F3-E154514BCFB3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DC22F-2A57-4A37-A3D4-41BE1A3F466F}">
      <dsp:nvSpPr>
        <dsp:cNvPr id="0" name=""/>
        <dsp:cNvSpPr/>
      </dsp:nvSpPr>
      <dsp:spPr>
        <a:xfrm>
          <a:off x="1980380" y="625714"/>
          <a:ext cx="4167238" cy="416723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A5237-4E3A-462F-8972-DBF8027C7AD8}">
      <dsp:nvSpPr>
        <dsp:cNvPr id="0" name=""/>
        <dsp:cNvSpPr/>
      </dsp:nvSpPr>
      <dsp:spPr>
        <a:xfrm>
          <a:off x="3104554" y="1749888"/>
          <a:ext cx="1918890" cy="19188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>
              <a:solidFill>
                <a:schemeClr val="bg2">
                  <a:lumMod val="75000"/>
                </a:schemeClr>
              </a:solidFill>
            </a:rPr>
            <a:t>Városüzemelés a 21. században</a:t>
          </a:r>
        </a:p>
      </dsp:txBody>
      <dsp:txXfrm>
        <a:off x="3385569" y="2030903"/>
        <a:ext cx="1356860" cy="1356860"/>
      </dsp:txXfrm>
    </dsp:sp>
    <dsp:sp modelId="{52A9D3B8-4B91-4048-A296-A3F426DEE3DD}">
      <dsp:nvSpPr>
        <dsp:cNvPr id="0" name=""/>
        <dsp:cNvSpPr/>
      </dsp:nvSpPr>
      <dsp:spPr>
        <a:xfrm>
          <a:off x="3392388" y="2458"/>
          <a:ext cx="1343223" cy="1343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>
              <a:solidFill>
                <a:schemeClr val="bg2">
                  <a:lumMod val="75000"/>
                </a:schemeClr>
              </a:solidFill>
            </a:rPr>
            <a:t>ENERGETIKA</a:t>
          </a:r>
        </a:p>
      </dsp:txBody>
      <dsp:txXfrm>
        <a:off x="3589098" y="199168"/>
        <a:ext cx="949803" cy="949803"/>
      </dsp:txXfrm>
    </dsp:sp>
    <dsp:sp modelId="{349DB6DC-63B0-4353-9632-E486EF9F0DBC}">
      <dsp:nvSpPr>
        <dsp:cNvPr id="0" name=""/>
        <dsp:cNvSpPr/>
      </dsp:nvSpPr>
      <dsp:spPr>
        <a:xfrm>
          <a:off x="5427651" y="2037721"/>
          <a:ext cx="1343223" cy="1343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>
              <a:solidFill>
                <a:schemeClr val="bg2">
                  <a:lumMod val="75000"/>
                </a:schemeClr>
              </a:solidFill>
            </a:rPr>
            <a:t>ICT/IKT</a:t>
          </a:r>
        </a:p>
      </dsp:txBody>
      <dsp:txXfrm>
        <a:off x="5624361" y="2234431"/>
        <a:ext cx="949803" cy="949803"/>
      </dsp:txXfrm>
    </dsp:sp>
    <dsp:sp modelId="{748DB406-C815-43EA-B58C-054F1BCDEC24}">
      <dsp:nvSpPr>
        <dsp:cNvPr id="0" name=""/>
        <dsp:cNvSpPr/>
      </dsp:nvSpPr>
      <dsp:spPr>
        <a:xfrm>
          <a:off x="3392388" y="4072985"/>
          <a:ext cx="1343223" cy="1343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>
              <a:solidFill>
                <a:schemeClr val="bg2">
                  <a:lumMod val="75000"/>
                </a:schemeClr>
              </a:solidFill>
            </a:rPr>
            <a:t>KÖZÖSSÉG - FORMÁLÁS</a:t>
          </a:r>
        </a:p>
      </dsp:txBody>
      <dsp:txXfrm>
        <a:off x="3589098" y="4269695"/>
        <a:ext cx="949803" cy="949803"/>
      </dsp:txXfrm>
    </dsp:sp>
    <dsp:sp modelId="{D83FC4AC-C4BF-4B14-8BDE-FC95BDA3665C}">
      <dsp:nvSpPr>
        <dsp:cNvPr id="0" name=""/>
        <dsp:cNvSpPr/>
      </dsp:nvSpPr>
      <dsp:spPr>
        <a:xfrm>
          <a:off x="1357124" y="2037721"/>
          <a:ext cx="1343223" cy="1343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>
              <a:solidFill>
                <a:schemeClr val="bg2">
                  <a:lumMod val="75000"/>
                </a:schemeClr>
              </a:solidFill>
            </a:rPr>
            <a:t>MOBILITÁS</a:t>
          </a:r>
        </a:p>
      </dsp:txBody>
      <dsp:txXfrm>
        <a:off x="1553834" y="2234431"/>
        <a:ext cx="949803" cy="949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CA9CC-CCBA-43E8-B9CD-97B1E8B27135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5376E-EB1B-48FA-830C-836C059615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047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18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376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7800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2089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542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583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37155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144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669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433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968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190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246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998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8124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363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0656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A7BF2-6FB0-4900-8F01-F3342B2385DF}" type="datetimeFigureOut">
              <a:rPr lang="hu-HU" smtClean="0"/>
              <a:t>2020. 09. 24.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D969E-AA20-4A07-8288-A4C486085E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18142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B7A455-8E3F-4DDD-BB7A-82EA4D460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0906" y="1041400"/>
            <a:ext cx="8791575" cy="2387600"/>
          </a:xfrm>
        </p:spPr>
        <p:txBody>
          <a:bodyPr/>
          <a:lstStyle/>
          <a:p>
            <a:r>
              <a:rPr lang="hu-HU" dirty="0"/>
              <a:t>Zalaegerszeg – </a:t>
            </a:r>
            <a:r>
              <a:rPr lang="hu-HU" dirty="0" err="1"/>
              <a:t>smart</a:t>
            </a:r>
            <a:r>
              <a:rPr lang="hu-HU" dirty="0"/>
              <a:t> city</a:t>
            </a:r>
            <a:br>
              <a:rPr lang="hu-HU" dirty="0"/>
            </a:br>
            <a:r>
              <a:rPr lang="hu-HU" cap="none" dirty="0"/>
              <a:t>Eredmények És Kihívások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724CA72-9254-43D2-8D45-2E80D034B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9747" y="4039540"/>
            <a:ext cx="6418490" cy="1655762"/>
          </a:xfrm>
        </p:spPr>
        <p:txBody>
          <a:bodyPr/>
          <a:lstStyle/>
          <a:p>
            <a:r>
              <a:rPr lang="hu-HU" sz="2800" dirty="0">
                <a:solidFill>
                  <a:schemeClr val="bg2">
                    <a:lumMod val="75000"/>
                  </a:schemeClr>
                </a:solidFill>
              </a:rPr>
              <a:t>A „Zöld” és „okos” város</a:t>
            </a:r>
          </a:p>
          <a:p>
            <a:r>
              <a:rPr lang="hu-HU" cap="none" dirty="0">
                <a:solidFill>
                  <a:schemeClr val="bg2">
                    <a:lumMod val="75000"/>
                  </a:schemeClr>
                </a:solidFill>
              </a:rPr>
              <a:t>Bali Zoltán – alpolgármester</a:t>
            </a:r>
          </a:p>
          <a:p>
            <a:r>
              <a:rPr lang="hu-HU" cap="none" dirty="0">
                <a:solidFill>
                  <a:schemeClr val="bg2">
                    <a:lumMod val="75000"/>
                  </a:schemeClr>
                </a:solidFill>
              </a:rPr>
              <a:t>Zalaegerszeg Megyei Jogú Város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825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A89C82-4756-4DB6-8480-BB41E744B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86550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3. Zalaegerszegi példák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8984276-3A20-49A4-8E7C-92A2F932B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04" y="1113182"/>
            <a:ext cx="3297504" cy="2885843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36B2F63-3F8A-42C9-B443-7BB00FF7C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924" y="1113182"/>
            <a:ext cx="2708004" cy="4870175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E84648E-7554-4FA1-8F64-197E4EE6B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51" y="1113182"/>
            <a:ext cx="2821826" cy="4860235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0BA0227C-E706-4510-90A0-4CC1F5114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04" y="4288148"/>
            <a:ext cx="3297504" cy="1685269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430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813E1D-9B76-4840-92B1-F0F26C7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107038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4. Közösség - formálás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373B375-1D08-4F7A-BF74-98B70837D3CC}"/>
              </a:ext>
            </a:extLst>
          </p:cNvPr>
          <p:cNvSpPr txBox="1"/>
          <p:nvPr/>
        </p:nvSpPr>
        <p:spPr>
          <a:xfrm flipH="1">
            <a:off x="2421172" y="1292020"/>
            <a:ext cx="5977394" cy="1427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4.1.: Online városmarketing erősítése: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Digitalizált városimázs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Rövidfilmek, tájékoztatók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7A9C5B7-9372-4C14-A055-8ABDCC818395}"/>
              </a:ext>
            </a:extLst>
          </p:cNvPr>
          <p:cNvSpPr txBox="1"/>
          <p:nvPr/>
        </p:nvSpPr>
        <p:spPr>
          <a:xfrm>
            <a:off x="2421172" y="2915553"/>
            <a:ext cx="5337313" cy="188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4.2.: Digitális közösségek: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Városrészek online közösségeinek létrehozása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Gyors kommunikálás a lakosokkal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E-Egerszegkártya: kedvezmények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AF326FC-F110-4201-8D1F-2DFBA352E894}"/>
              </a:ext>
            </a:extLst>
          </p:cNvPr>
          <p:cNvSpPr txBox="1"/>
          <p:nvPr/>
        </p:nvSpPr>
        <p:spPr>
          <a:xfrm flipH="1">
            <a:off x="2421172" y="5024803"/>
            <a:ext cx="5669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4.3.: Közösségi akciók, mikrokörnyezet óvása: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Zöld környezet erősítése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Faültetési, szemétszedési akciók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329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EE43A0-78AA-4261-8E72-8CFEC5D7C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4. Zalaegerszegi példák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BAB37BA-A813-4C90-BC8F-23928D155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079" y="4140494"/>
            <a:ext cx="4048543" cy="1937811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FC432E4-E6C5-4CFB-9C15-DEC70BDEA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41" y="1346997"/>
            <a:ext cx="4048542" cy="2602634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CA22C0F-8467-4E93-9B21-0CDC0B140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86" y="1346997"/>
            <a:ext cx="2660030" cy="4731308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DE2557-C224-4B57-8F3E-F7827A12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91136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Mit hoz a jövő?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2488690-8F92-41EA-BBC2-46ABB4769858}"/>
              </a:ext>
            </a:extLst>
          </p:cNvPr>
          <p:cNvSpPr txBox="1"/>
          <p:nvPr/>
        </p:nvSpPr>
        <p:spPr>
          <a:xfrm>
            <a:off x="2514600" y="1779104"/>
            <a:ext cx="6440556" cy="3736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rgbClr val="002060"/>
                </a:solidFill>
              </a:rPr>
              <a:t>Várható hatások: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Digitalizáció, </a:t>
            </a:r>
            <a:r>
              <a:rPr lang="hu-HU" sz="2000" dirty="0" err="1"/>
              <a:t>IoT</a:t>
            </a:r>
            <a:r>
              <a:rPr lang="hu-HU" sz="2000" dirty="0"/>
              <a:t> terjedése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Munkahelyek, munkafolyamatok átalakulása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Verseny a képzett </a:t>
            </a:r>
            <a:r>
              <a:rPr lang="hu-HU" sz="2000" dirty="0" err="1"/>
              <a:t>humántőkéért</a:t>
            </a:r>
            <a:r>
              <a:rPr lang="hu-HU" sz="2000" dirty="0"/>
              <a:t> (</a:t>
            </a:r>
            <a:r>
              <a:rPr lang="hu-HU" sz="2000" dirty="0" err="1"/>
              <a:t>Smart</a:t>
            </a:r>
            <a:r>
              <a:rPr lang="hu-HU" sz="2000" dirty="0"/>
              <a:t> Citizen)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Hagyományos finanszírozási formák átalakulása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Városi létforma erősödése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Politikai reakciók rövidülése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83706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6AE2C4-95A2-44E3-AB96-C8E40C6A7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11013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  <a:br>
              <a:rPr lang="hu-HU" dirty="0"/>
            </a:br>
            <a:endParaRPr lang="hu-HU" dirty="0"/>
          </a:p>
        </p:txBody>
      </p:sp>
      <p:pic>
        <p:nvPicPr>
          <p:cNvPr id="4" name="Picture 2" descr="Kapcsolódó kép">
            <a:extLst>
              <a:ext uri="{FF2B5EF4-FFF2-40B4-BE49-F238E27FC236}">
                <a16:creationId xmlns:a16="http://schemas.microsoft.com/office/drawing/2014/main" id="{05676E1E-8CF7-4C3F-B854-FB5D06A8A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48" y="1689583"/>
            <a:ext cx="5876925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9D9F8AA-DEE0-4854-A2DC-B22980AF508F}"/>
              </a:ext>
            </a:extLst>
          </p:cNvPr>
          <p:cNvSpPr txBox="1"/>
          <p:nvPr/>
        </p:nvSpPr>
        <p:spPr>
          <a:xfrm>
            <a:off x="4592181" y="5803640"/>
            <a:ext cx="300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Video - Zalaegerszeg</a:t>
            </a:r>
          </a:p>
        </p:txBody>
      </p:sp>
    </p:spTree>
    <p:extLst>
      <p:ext uri="{BB962C8B-B14F-4D97-AF65-F5344CB8AC3E}">
        <p14:creationId xmlns:p14="http://schemas.microsoft.com/office/powerpoint/2010/main" val="181115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DABD15-F964-4FB8-B47F-C34D80F4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341007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hu-HU" sz="4000" cap="none" dirty="0"/>
              <a:t>Fogalommagyarázat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B10F763-9EB5-4D8D-9C26-82F4ED36AC1F}"/>
              </a:ext>
            </a:extLst>
          </p:cNvPr>
          <p:cNvSpPr txBox="1"/>
          <p:nvPr/>
        </p:nvSpPr>
        <p:spPr>
          <a:xfrm>
            <a:off x="1651518" y="780622"/>
            <a:ext cx="8360229" cy="188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Miért szükséges a téma vizsgálata?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Megváltozott társadalmi és szolgáltatási igények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Megváltozott eszközrendszer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Gyorsuló közszolgálati dinamika (</a:t>
            </a:r>
            <a:r>
              <a:rPr lang="hu-HU" sz="2000" dirty="0" err="1"/>
              <a:t>just</a:t>
            </a:r>
            <a:r>
              <a:rPr lang="hu-HU" sz="2000" dirty="0"/>
              <a:t> in </a:t>
            </a:r>
            <a:r>
              <a:rPr lang="hu-HU" sz="2000" dirty="0" err="1"/>
              <a:t>time</a:t>
            </a:r>
            <a:r>
              <a:rPr lang="hu-HU" sz="2000" dirty="0"/>
              <a:t>)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67D85C1-9C58-464E-B773-620FB327A42A}"/>
              </a:ext>
            </a:extLst>
          </p:cNvPr>
          <p:cNvSpPr txBox="1"/>
          <p:nvPr/>
        </p:nvSpPr>
        <p:spPr>
          <a:xfrm>
            <a:off x="1651518" y="2670050"/>
            <a:ext cx="8360229" cy="235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Mi az „Okos Város” fogalma, mit jelent a </a:t>
            </a:r>
            <a:r>
              <a:rPr lang="hu-HU" sz="2000" dirty="0" err="1">
                <a:solidFill>
                  <a:schemeClr val="bg2">
                    <a:lumMod val="75000"/>
                  </a:schemeClr>
                </a:solidFill>
              </a:rPr>
              <a:t>Smart</a:t>
            </a: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 city?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IBM, Kormányrendelet, digitalizált eszközök, fenntarthatóság, korszerű, innovatív városirányítás.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Zalaegerszegi válasz: A megváltozott társadalmi igényeknek megfelelő </a:t>
            </a:r>
            <a:r>
              <a:rPr lang="hu-HU" sz="2000" dirty="0" err="1"/>
              <a:t>XXI.századi</a:t>
            </a:r>
            <a:r>
              <a:rPr lang="hu-HU" sz="2000" dirty="0"/>
              <a:t> városirányítási modell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A67B80B-CF2E-4366-94D9-13FDDC1C0FF3}"/>
              </a:ext>
            </a:extLst>
          </p:cNvPr>
          <p:cNvSpPr txBox="1"/>
          <p:nvPr/>
        </p:nvSpPr>
        <p:spPr>
          <a:xfrm>
            <a:off x="3526971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8ED2D01-06F8-4FC4-AB52-7BD38B0F7CDA}"/>
              </a:ext>
            </a:extLst>
          </p:cNvPr>
          <p:cNvSpPr txBox="1"/>
          <p:nvPr/>
        </p:nvSpPr>
        <p:spPr>
          <a:xfrm>
            <a:off x="1651517" y="4973878"/>
            <a:ext cx="7883761" cy="1427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Milyen feltételek </a:t>
            </a:r>
            <a:r>
              <a:rPr lang="hu-HU" sz="2000" dirty="0" err="1">
                <a:solidFill>
                  <a:schemeClr val="bg2">
                    <a:lumMod val="75000"/>
                  </a:schemeClr>
                </a:solidFill>
              </a:rPr>
              <a:t>szükségeses</a:t>
            </a: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 az „Okos Város” megteremtéséhez?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PESTEL elemzés: (</a:t>
            </a:r>
            <a:r>
              <a:rPr lang="hu-HU" sz="2000" dirty="0" err="1"/>
              <a:t>Political</a:t>
            </a:r>
            <a:r>
              <a:rPr lang="hu-HU" sz="2000" dirty="0"/>
              <a:t>, </a:t>
            </a:r>
            <a:r>
              <a:rPr lang="hu-HU" sz="2000" dirty="0" err="1"/>
              <a:t>Economic</a:t>
            </a:r>
            <a:r>
              <a:rPr lang="hu-HU" sz="2000" dirty="0"/>
              <a:t>, Society, </a:t>
            </a:r>
            <a:r>
              <a:rPr lang="hu-HU" sz="2000" dirty="0" err="1"/>
              <a:t>Technolgy</a:t>
            </a:r>
            <a:r>
              <a:rPr lang="hu-HU" sz="2000" dirty="0"/>
              <a:t>, </a:t>
            </a:r>
            <a:r>
              <a:rPr lang="hu-HU" sz="2000" dirty="0" err="1"/>
              <a:t>Enviroment</a:t>
            </a:r>
            <a:r>
              <a:rPr lang="hu-HU" sz="2000" dirty="0"/>
              <a:t>, Law)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 err="1"/>
              <a:t>Smart</a:t>
            </a:r>
            <a:r>
              <a:rPr lang="hu-HU" sz="2000" dirty="0"/>
              <a:t> Citizen</a:t>
            </a:r>
          </a:p>
        </p:txBody>
      </p:sp>
    </p:spTree>
    <p:extLst>
      <p:ext uri="{BB962C8B-B14F-4D97-AF65-F5344CB8AC3E}">
        <p14:creationId xmlns:p14="http://schemas.microsoft.com/office/powerpoint/2010/main" val="369265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A3A70F-FACC-4F38-B2EC-F4A84BAD9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81196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Vízió – Misszió - filozófia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DF9DC33-45EB-4947-A182-BA842577A450}"/>
              </a:ext>
            </a:extLst>
          </p:cNvPr>
          <p:cNvSpPr txBox="1"/>
          <p:nvPr/>
        </p:nvSpPr>
        <p:spPr>
          <a:xfrm>
            <a:off x="2146852" y="1659766"/>
            <a:ext cx="74551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Döntések:</a:t>
            </a:r>
            <a:endParaRPr lang="hu-HU" sz="2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Polgármesteri programok 2014, 2019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ZMJVK 197/2017. sz. határozat (X.19.): Zalaegerszeg Megyei Jogú Város </a:t>
            </a:r>
            <a:r>
              <a:rPr lang="hu-HU" sz="2000" dirty="0" err="1"/>
              <a:t>Smart</a:t>
            </a:r>
            <a:r>
              <a:rPr lang="hu-HU" sz="2000" dirty="0"/>
              <a:t> City Stratégiája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ZMJVK 220/2019 sz. határozat (XII.12.): </a:t>
            </a:r>
            <a:r>
              <a:rPr lang="hu-HU" sz="2000" dirty="0" err="1"/>
              <a:t>Ökováros</a:t>
            </a:r>
            <a:r>
              <a:rPr lang="hu-HU" sz="2000" dirty="0"/>
              <a:t> program, Zalaegerszeg a Klímavédelemért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KEHOP-1.2.1.: Zalaegerszeg Klímastratégiájának kidolgozása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Zalaegerszeg 2030: Gazdaságfejlesztési stratégia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8373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E8D248-6841-4412-B398-95E6F17C8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711" y="-79512"/>
            <a:ext cx="9905998" cy="1478570"/>
          </a:xfrm>
        </p:spPr>
        <p:txBody>
          <a:bodyPr/>
          <a:lstStyle/>
          <a:p>
            <a:pPr algn="ctr"/>
            <a:r>
              <a:rPr lang="hu-HU" dirty="0" err="1"/>
              <a:t>Smart</a:t>
            </a:r>
            <a:r>
              <a:rPr lang="hu-HU" dirty="0"/>
              <a:t> city fejlesztési irányok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20C0777-77CE-43FE-907C-A4EDAE16FA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9944900"/>
              </p:ext>
            </p:extLst>
          </p:nvPr>
        </p:nvGraphicFramePr>
        <p:xfrm>
          <a:off x="1918446" y="116753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6771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3AD1AB-6664-4C29-849E-60992345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267938"/>
            <a:ext cx="9905998" cy="1434281"/>
          </a:xfrm>
        </p:spPr>
        <p:txBody>
          <a:bodyPr/>
          <a:lstStyle/>
          <a:p>
            <a:pPr algn="ctr"/>
            <a:r>
              <a:rPr lang="hu-HU" dirty="0"/>
              <a:t>1. Energetika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76D0155-25D4-4E41-916E-5A578279E22B}"/>
              </a:ext>
            </a:extLst>
          </p:cNvPr>
          <p:cNvSpPr txBox="1"/>
          <p:nvPr/>
        </p:nvSpPr>
        <p:spPr>
          <a:xfrm>
            <a:off x="2127380" y="914420"/>
            <a:ext cx="7545399" cy="1889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1.1.: Középületek energetikai korszerűsítése: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Napelemek, napkollektorok, </a:t>
            </a:r>
            <a:r>
              <a:rPr lang="hu-HU" sz="2000" dirty="0" err="1"/>
              <a:t>hőszietelő</a:t>
            </a:r>
            <a:r>
              <a:rPr lang="hu-HU" sz="2000" dirty="0"/>
              <a:t> rendszerek, nyílászárócserék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Zalaegerszeg az elmúlt 5 évben 37 intézmény felújítása valósult meg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ELENA program keretében a többi intézmény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1392665-A2AD-4CF6-AFAD-1464BD102560}"/>
              </a:ext>
            </a:extLst>
          </p:cNvPr>
          <p:cNvSpPr txBox="1"/>
          <p:nvPr/>
        </p:nvSpPr>
        <p:spPr>
          <a:xfrm>
            <a:off x="2127380" y="2976465"/>
            <a:ext cx="6199005" cy="1889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1.2.: Közműrendszerek fejlesztése: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Új vízbázis, korszerű hálózat, jól működő szennyvíztelep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Okosmérő, </a:t>
            </a:r>
            <a:r>
              <a:rPr lang="hu-HU" sz="2000" dirty="0" err="1"/>
              <a:t>IoT</a:t>
            </a:r>
            <a:r>
              <a:rPr lang="hu-HU" sz="2000" dirty="0"/>
              <a:t> alapú közműkommunikáció kiépítése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u-HU" sz="2000" dirty="0"/>
              <a:t>Szennyvízhő-hasznosítás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0AC5D54-045C-4930-91F6-D405C22F5A0C}"/>
              </a:ext>
            </a:extLst>
          </p:cNvPr>
          <p:cNvSpPr txBox="1"/>
          <p:nvPr/>
        </p:nvSpPr>
        <p:spPr>
          <a:xfrm>
            <a:off x="2127380" y="4945203"/>
            <a:ext cx="6072881" cy="1889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>
                <a:solidFill>
                  <a:schemeClr val="bg2">
                    <a:lumMod val="75000"/>
                  </a:schemeClr>
                </a:solidFill>
              </a:rPr>
              <a:t>1.3</a:t>
            </a: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.: Felelős hulladékgazdálkodás: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Korszerű hulladékválogató, </a:t>
            </a:r>
            <a:r>
              <a:rPr lang="hu-HU" sz="2000" dirty="0" err="1"/>
              <a:t>edényzet</a:t>
            </a:r>
            <a:r>
              <a:rPr lang="hu-HU" sz="2000" dirty="0"/>
              <a:t> és gépjárműpark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Illegális lerakatok felszámolása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Újrahasznosítás elősegítése</a:t>
            </a:r>
          </a:p>
        </p:txBody>
      </p:sp>
    </p:spTree>
    <p:extLst>
      <p:ext uri="{BB962C8B-B14F-4D97-AF65-F5344CB8AC3E}">
        <p14:creationId xmlns:p14="http://schemas.microsoft.com/office/powerpoint/2010/main" val="40231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521409-31E1-4DD2-BE20-5C489B56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211908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1. Zalaegerszegi példák: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D2D9FD4-B43A-4F7C-A1CD-B6C61250C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54" y="1142843"/>
            <a:ext cx="3684586" cy="2656891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6" name="Picture 6" descr="http://zalaegerszeg.hu/zeg/webimage/6/3/6/5/7/wimage/ESP_3949.jpg">
            <a:extLst>
              <a:ext uri="{FF2B5EF4-FFF2-40B4-BE49-F238E27FC236}">
                <a16:creationId xmlns:a16="http://schemas.microsoft.com/office/drawing/2014/main" id="{BC1FB54D-5F94-427C-8808-2BF7DAD3A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63" y="1142843"/>
            <a:ext cx="3801052" cy="2656890"/>
          </a:xfrm>
          <a:prstGeom prst="rect">
            <a:avLst/>
          </a:prstGeom>
          <a:noFill/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2009329-B3D8-48C2-AD1B-65FBE9BF6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19" y="3966004"/>
            <a:ext cx="3684587" cy="2656892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82F40EC-DB96-4291-8D34-197B6A40B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89" y="3966005"/>
            <a:ext cx="3801051" cy="2656890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791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E3253F-4CDB-40A7-8CD3-F7CC8ED0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23996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2. Közlekedés - mobilitás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691705D-EC6A-4A12-B719-AE4004E33225}"/>
              </a:ext>
            </a:extLst>
          </p:cNvPr>
          <p:cNvSpPr txBox="1"/>
          <p:nvPr/>
        </p:nvSpPr>
        <p:spPr>
          <a:xfrm>
            <a:off x="2537926" y="1409606"/>
            <a:ext cx="6872266" cy="1427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2.1.: Tömegközlekedés fejlesztése: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Új, környezettudatos buszflotta, elektromos közszolgálati autók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Utastájékoztató rendszerek, elektromos töltőpontok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CA5ED3E-9124-4DBA-80D8-23145A4C9A0A}"/>
              </a:ext>
            </a:extLst>
          </p:cNvPr>
          <p:cNvSpPr txBox="1"/>
          <p:nvPr/>
        </p:nvSpPr>
        <p:spPr>
          <a:xfrm>
            <a:off x="2537926" y="2951839"/>
            <a:ext cx="58525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2.2.: Infrastruktúra fejlesztése: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Elkerülőutak kiépítése, tehermentesítés megteremtése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Kerékpárúthálózat folyamatos fejlesztése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Okos-biztonságos gyalogátkelőhelyek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7949CD5-687B-4535-89C6-B9575D4C7733}"/>
              </a:ext>
            </a:extLst>
          </p:cNvPr>
          <p:cNvSpPr txBox="1"/>
          <p:nvPr/>
        </p:nvSpPr>
        <p:spPr>
          <a:xfrm>
            <a:off x="2537926" y="4949860"/>
            <a:ext cx="5228932" cy="1427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2.3.: </a:t>
            </a:r>
            <a:r>
              <a:rPr lang="hu-HU" sz="2000" dirty="0" err="1">
                <a:solidFill>
                  <a:schemeClr val="bg2">
                    <a:lumMod val="75000"/>
                  </a:schemeClr>
                </a:solidFill>
              </a:rPr>
              <a:t>ZalaZone</a:t>
            </a: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 Járműipari Tesztpálya: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 err="1"/>
              <a:t>Smart</a:t>
            </a:r>
            <a:r>
              <a:rPr lang="hu-HU" sz="2000" dirty="0"/>
              <a:t> City Zóna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Komplex tesztkörnyezet, 5G, </a:t>
            </a:r>
            <a:r>
              <a:rPr lang="hu-HU" sz="2000" dirty="0" err="1"/>
              <a:t>IoT</a:t>
            </a:r>
            <a:r>
              <a:rPr lang="hu-HU" sz="2000" dirty="0"/>
              <a:t> kommunikáció</a:t>
            </a:r>
          </a:p>
        </p:txBody>
      </p:sp>
    </p:spTree>
    <p:extLst>
      <p:ext uri="{BB962C8B-B14F-4D97-AF65-F5344CB8AC3E}">
        <p14:creationId xmlns:p14="http://schemas.microsoft.com/office/powerpoint/2010/main" val="12725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C5E339-5B58-4034-BEFE-0B194B55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029" y="-186616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2. Zalaegerszegi példák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7F467F1-9429-48EE-B1FD-509AA3853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29" y="1186073"/>
            <a:ext cx="3375518" cy="2531079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1C91295-506D-43BF-A718-0F7C92017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41" y="1186072"/>
            <a:ext cx="3969029" cy="2531079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1E2B2EA-F075-4AAE-B6AA-A993FA0AD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41" y="3979537"/>
            <a:ext cx="3969029" cy="2531079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48787F1-40F5-465A-ABAE-E4E3BF939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09" y="3979537"/>
            <a:ext cx="3375338" cy="2531079"/>
          </a:xfrm>
          <a:prstGeom prst="rect">
            <a:avLst/>
          </a:prstGeom>
          <a:effectLst>
            <a:outerShdw blurRad="50800" dist="127000" dir="2700000" algn="tl" rotWithShape="0">
              <a:schemeClr val="bg2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54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6EF114-42C5-49B1-9C54-B91F745C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243081"/>
            <a:ext cx="9905998" cy="1478570"/>
          </a:xfrm>
        </p:spPr>
        <p:txBody>
          <a:bodyPr/>
          <a:lstStyle/>
          <a:p>
            <a:pPr algn="ctr"/>
            <a:r>
              <a:rPr lang="hu-HU" dirty="0"/>
              <a:t>3. ICT/IKT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447F8F2-FF4A-44A7-83C3-81F1D515E82A}"/>
              </a:ext>
            </a:extLst>
          </p:cNvPr>
          <p:cNvSpPr txBox="1"/>
          <p:nvPr/>
        </p:nvSpPr>
        <p:spPr>
          <a:xfrm>
            <a:off x="2108719" y="1151111"/>
            <a:ext cx="5909054" cy="1427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3.1.: Online, Web2-es </a:t>
            </a:r>
            <a:r>
              <a:rPr lang="hu-HU" sz="2000" dirty="0" err="1">
                <a:solidFill>
                  <a:schemeClr val="bg2">
                    <a:lumMod val="75000"/>
                  </a:schemeClr>
                </a:solidFill>
              </a:rPr>
              <a:t>interfacek</a:t>
            </a: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 fejlesztése: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Facebook, Instagram, </a:t>
            </a:r>
            <a:r>
              <a:rPr lang="hu-HU" sz="2000" dirty="0" err="1"/>
              <a:t>Twitter</a:t>
            </a:r>
            <a:r>
              <a:rPr lang="hu-HU" sz="2000" dirty="0"/>
              <a:t>: hatékony kommunikáció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Fizetett hirdetések, városmarketing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67F2A29E-490A-4FF0-A323-48862A9AA347}"/>
              </a:ext>
            </a:extLst>
          </p:cNvPr>
          <p:cNvSpPr txBox="1"/>
          <p:nvPr/>
        </p:nvSpPr>
        <p:spPr>
          <a:xfrm>
            <a:off x="2108719" y="2915393"/>
            <a:ext cx="44477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3.2.: Hálózat-fejlesztés: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Optikai hálózat, mint közmű fejlesztése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Wifi hot-spotok kialakítása, 5G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9149E51-55C0-4E25-AC40-B86BA22AD3F3}"/>
              </a:ext>
            </a:extLst>
          </p:cNvPr>
          <p:cNvSpPr txBox="1"/>
          <p:nvPr/>
        </p:nvSpPr>
        <p:spPr>
          <a:xfrm>
            <a:off x="2108719" y="4669719"/>
            <a:ext cx="4662195" cy="1889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dirty="0">
                <a:solidFill>
                  <a:schemeClr val="bg2">
                    <a:lumMod val="75000"/>
                  </a:schemeClr>
                </a:solidFill>
              </a:rPr>
              <a:t>3.3.: Okos eszközök: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Kommunikációs totemek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„Okos” padok, utcabútorok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u-HU" sz="2000" dirty="0"/>
              <a:t>Városi mobil applikáció </a:t>
            </a:r>
          </a:p>
        </p:txBody>
      </p:sp>
    </p:spTree>
    <p:extLst>
      <p:ext uri="{BB962C8B-B14F-4D97-AF65-F5344CB8AC3E}">
        <p14:creationId xmlns:p14="http://schemas.microsoft.com/office/powerpoint/2010/main" val="12449380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kör">
  <a:themeElements>
    <a:clrScheme name="Áramkör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Áramkör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ramkör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TM04033919[[fn=Áramkör]]</Template>
  <TotalTime>687</TotalTime>
  <Words>475</Words>
  <Application>Microsoft Office PowerPoint</Application>
  <PresentationFormat>Szélesvásznú</PresentationFormat>
  <Paragraphs>88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Calibri</vt:lpstr>
      <vt:lpstr>Tw Cen MT</vt:lpstr>
      <vt:lpstr>Áramkör</vt:lpstr>
      <vt:lpstr>Zalaegerszeg – smart city Eredmények És Kihívások</vt:lpstr>
      <vt:lpstr>Fogalommagyarázat</vt:lpstr>
      <vt:lpstr>Vízió – Misszió - filozófia</vt:lpstr>
      <vt:lpstr>Smart city fejlesztési irányok</vt:lpstr>
      <vt:lpstr>1. Energetika</vt:lpstr>
      <vt:lpstr>1. Zalaegerszegi példák:</vt:lpstr>
      <vt:lpstr>2. Közlekedés - mobilitás</vt:lpstr>
      <vt:lpstr>2. Zalaegerszegi példák</vt:lpstr>
      <vt:lpstr>3. ICT/IKT</vt:lpstr>
      <vt:lpstr>3. Zalaegerszegi példák</vt:lpstr>
      <vt:lpstr>4. Közösség - formálás</vt:lpstr>
      <vt:lpstr>4. Zalaegerszegi példák</vt:lpstr>
      <vt:lpstr>Mit hoz a jövő?</vt:lpstr>
      <vt:lpstr>Köszönöm a figyelmet!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Zalaegerszeg – smart city eredmények és kihívások</dc:title>
  <dc:creator>Felhasznalo</dc:creator>
  <cp:lastModifiedBy>Felhasznalo</cp:lastModifiedBy>
  <cp:revision>38</cp:revision>
  <dcterms:created xsi:type="dcterms:W3CDTF">2020-09-21T18:59:49Z</dcterms:created>
  <dcterms:modified xsi:type="dcterms:W3CDTF">2020-09-24T15:21:14Z</dcterms:modified>
</cp:coreProperties>
</file>